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media/image1.png" ContentType="image/png"/>
  <Override PartName="/ppt/media/image7.jpeg" ContentType="image/jpeg"/>
  <Override PartName="/ppt/media/image2.png" ContentType="image/png"/>
  <Override PartName="/ppt/media/image4.jpeg" ContentType="image/jpeg"/>
  <Override PartName="/ppt/media/image3.jpeg" ContentType="image/jpeg"/>
  <Override PartName="/ppt/media/image5.jpeg" ContentType="image/jpeg"/>
  <Override PartName="/ppt/media/image6.jpeg" ContentType="image/jpeg"/>
  <Override PartName="/ppt/media/image8.jpeg" ContentType="image/jpeg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</p:sldMasterIdLst>
  <p:sldIdLst>
    <p:sldId id="256" r:id="rId7"/>
    <p:sldId id="257" r:id="rId8"/>
    <p:sldId id="258" r:id="rId9"/>
    <p:sldId id="259" r:id="rId10"/>
    <p:sldId id="260" r:id="rId11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F96823B0-4CB9-4C07-AA5C-D77F714FAAB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0E3AB800-70A7-4B66-B569-34C6E67CDBE1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B8B73ECE-D485-4DD1-8EFB-A3743E43B7D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312C2EFE-DCD7-4680-927E-E5477319F20D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CEE84ACC-38EF-47EA-A973-6B3B1969352C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865ECB30-FE35-4E8B-AC6F-0AD9C7246553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FFE61B65-D30E-4E62-8D8A-7E95A2B4544D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A31D4545-82F7-45C0-B51C-A7B03D1E489C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4DB859CB-2625-4A2A-9A53-7CB178A01B19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6D9853FC-C317-4C8F-A32A-2960A5992337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748511FF-D2F0-4FD0-B51F-C6DE37C66DE1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E8352BD1-3807-48EF-B382-926F05E78B36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7F8E50E2-B27F-43BE-8DC9-83BE33CFDE1B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D135DAB0-AA6D-4955-B3ED-88660E362AB5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F176D5E3-5B6A-4DA5-9C89-010233D3CF46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6D8387BB-E4ED-45E1-9CDA-FA062653565D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D71513C4-0C9E-437E-87F3-A66AEB4EAF20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F1796940-4A55-45DB-B849-326501A7B75D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A3192CFE-CBF9-4BD8-BDA6-0152756266CC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E4477B81-4EAA-4E98-87F8-9AED7E546945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ADC9E12D-60E7-4CA4-89A1-9DE3A2033A29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1A6F129D-19D0-4ECC-99CC-79639983DA5E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30526957-5D26-4E8F-A68B-5A481D27134E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1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B02505CF-9AEA-4E44-99A6-368DE6948838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3F55A3CD-5C1A-459F-B1E7-35C11D238BEB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3755C50C-B0DD-40F0-BE2D-0BFAF624E41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A1573031-78B4-4360-9F38-87079E62C4AC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CB7ACD7F-E254-4E76-8543-C619A4232614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7B614CD5-755E-4B6A-A763-549F3AEEEFD3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265CED7A-44A1-4951-8F92-BA0179C30184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50A2AE96-21C1-4FF5-984C-F00FA3D5B464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8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179E4FAB-A846-4F69-A053-6D371E849092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CAA7A8B9-7475-402C-BC00-6823DEBBE85D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FDCC0394-E8CF-4E5E-BEE0-37D8C4FAC7DC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0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65AC8C80-1DA7-4C1E-9A94-AA5E7C9B998D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3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4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5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6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7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99031D86-E4F8-44FA-8A39-93B40EB85F75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EDF3EFCD-772A-4950-8F52-1D4EB8CF665F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B6746594-EE2C-4FF1-87C7-4B58A56C210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DD648433-E547-44FD-9EAB-EB32DE0E879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E34D6FA3-4BEC-4C8E-A019-CC4771F46199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50852686-E755-4613-800A-52E094CFF602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7B8DB82F-F2BA-443E-8E13-F30192E5536C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793090B9-8660-4B16-8590-CA9CCDCAD4BB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2C0E4093-270E-4F20-88CB-A3E3C9F4BDF2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6DC98232-C1EB-4CA9-80FF-6D4342D2189F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715157AF-F792-4530-805F-CCD3AB4CA08C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4A60C6A8-DC27-4493-A785-E447C3637EE8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4D6A6FF2-4C5C-490A-BD53-1C5C6115720E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18D2A390-AD32-4E83-B2BC-E05002CF5936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7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48485239-A2D7-42DF-9D74-11458271CE3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CE8D2953-6D82-4304-8718-6E69BA0C2D21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AA46D669-CE21-48E4-BDD2-E7F2AA7F375D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5D7F46ED-4E82-4651-B74E-21AA08264A46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13A0B4D2-187C-4621-8777-AA0D38A2BD00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8262BA39-485D-4E21-ABA2-FE049131546A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2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A98146FF-8426-43A7-8614-7403481AF8E4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6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D2BD5C55-EDC7-49A7-864C-91E13D866522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9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F2CE716B-BBF3-457D-8E70-24641D31AEED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4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F1B6DC11-36AD-484C-BC2D-C4BFD8C10A01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7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8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9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0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1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70730B4B-BFE2-4844-87E9-F1172F4B8D92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" name="Picture 6" descr="CoverOverlay.png"/>
          <p:cNvPicPr/>
          <p:nvPr/>
        </p:nvPicPr>
        <p:blipFill>
          <a:blip r:embed="rId2"/>
          <a:stretch/>
        </p:blipFill>
        <p:spPr>
          <a:xfrm>
            <a:off x="0" y="0"/>
            <a:ext cx="9143280" cy="6857280"/>
          </a:xfrm>
          <a:prstGeom prst="rect">
            <a:avLst/>
          </a:prstGeom>
          <a:ln w="0">
            <a:noFill/>
          </a:ln>
        </p:spPr>
      </p:pic>
      <p:grpSp>
        <p:nvGrpSpPr>
          <p:cNvPr id="2" name="Group 7"/>
          <p:cNvGrpSpPr/>
          <p:nvPr/>
        </p:nvGrpSpPr>
        <p:grpSpPr>
          <a:xfrm>
            <a:off x="1193760" y="2887560"/>
            <a:ext cx="6779520" cy="912600"/>
            <a:chOff x="1193760" y="2887560"/>
            <a:chExt cx="6779520" cy="912600"/>
          </a:xfrm>
        </p:grpSpPr>
        <p:sp>
          <p:nvSpPr>
            <p:cNvPr id="3" name="TextBox 8"/>
            <p:cNvSpPr/>
            <p:nvPr/>
          </p:nvSpPr>
          <p:spPr>
            <a:xfrm>
              <a:off x="4173480" y="2887560"/>
              <a:ext cx="86652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0" lang="en-US" sz="5400" spc="-1" strike="noStrike">
                  <a:solidFill>
                    <a:srgbClr val="e1dca5"/>
                  </a:solidFill>
                  <a:latin typeface="Wingdings"/>
                  <a:ea typeface="DejaVu Sans"/>
                </a:rPr>
                <a:t></a:t>
              </a:r>
              <a:endParaRPr b="0" lang="uk-UA" sz="5400" spc="-1" strike="noStrike">
                <a:latin typeface="Arial"/>
              </a:endParaRPr>
            </a:p>
          </p:txBody>
        </p:sp>
        <p:cxnSp>
          <p:nvCxnSpPr>
            <p:cNvPr id="4" name="Straight Connector 9"/>
            <p:cNvCxnSpPr/>
            <p:nvPr/>
          </p:nvCxnSpPr>
          <p:spPr>
            <a:xfrm flipH="1" flipV="1">
              <a:off x="1193760" y="3431520"/>
              <a:ext cx="3120480" cy="2160"/>
            </a:xfrm>
            <a:prstGeom prst="straightConnector1">
              <a:avLst/>
            </a:prstGeom>
            <a:ln w="0">
              <a:solidFill>
                <a:srgbClr val="e1dca5"/>
              </a:solidFill>
            </a:ln>
          </p:spPr>
        </p:cxnSp>
        <p:cxnSp>
          <p:nvCxnSpPr>
            <p:cNvPr id="5" name="Straight Connector 10"/>
            <p:cNvCxnSpPr/>
            <p:nvPr/>
          </p:nvCxnSpPr>
          <p:spPr>
            <a:xfrm flipH="1" flipV="1">
              <a:off x="4853160" y="3429000"/>
              <a:ext cx="3120480" cy="2160"/>
            </a:xfrm>
            <a:prstGeom prst="straightConnector1">
              <a:avLst/>
            </a:prstGeom>
            <a:ln w="0">
              <a:solidFill>
                <a:srgbClr val="e1dca5"/>
              </a:solidFill>
            </a:ln>
          </p:spPr>
        </p:cxnSp>
      </p:grpSp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ftr" idx="1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sldNum" idx="2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9A2869BB-FEAF-4896-874C-3B3A82B94633}" type="slidenum">
              <a: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dt" idx="3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48" name="Group 11"/>
          <p:cNvGrpSpPr/>
          <p:nvPr/>
        </p:nvGrpSpPr>
        <p:grpSpPr>
          <a:xfrm>
            <a:off x="1172520" y="1392120"/>
            <a:ext cx="6779520" cy="912600"/>
            <a:chOff x="1172520" y="1392120"/>
            <a:chExt cx="6779520" cy="912600"/>
          </a:xfrm>
        </p:grpSpPr>
        <p:sp>
          <p:nvSpPr>
            <p:cNvPr id="49" name="TextBox 12"/>
            <p:cNvSpPr/>
            <p:nvPr/>
          </p:nvSpPr>
          <p:spPr>
            <a:xfrm>
              <a:off x="4152240" y="1392120"/>
              <a:ext cx="86652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0" lang="en-US" sz="5400" spc="-1" strike="noStrike">
                  <a:solidFill>
                    <a:srgbClr val="f4f2dd"/>
                  </a:solidFill>
                  <a:latin typeface="Wingdings"/>
                  <a:ea typeface="DejaVu Sans"/>
                </a:rPr>
                <a:t></a:t>
              </a:r>
              <a:endParaRPr b="0" lang="uk-UA" sz="5400" spc="-1" strike="noStrike">
                <a:latin typeface="Arial"/>
              </a:endParaRPr>
            </a:p>
          </p:txBody>
        </p:sp>
        <p:cxnSp>
          <p:nvCxnSpPr>
            <p:cNvPr id="50" name="Straight Connector 13"/>
            <p:cNvCxnSpPr/>
            <p:nvPr/>
          </p:nvCxnSpPr>
          <p:spPr>
            <a:xfrm flipH="1" flipV="1">
              <a:off x="1172520" y="1936080"/>
              <a:ext cx="3120480" cy="252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  <p:cxnSp>
          <p:nvCxnSpPr>
            <p:cNvPr id="51" name="Straight Connector 14"/>
            <p:cNvCxnSpPr/>
            <p:nvPr/>
          </p:nvCxnSpPr>
          <p:spPr>
            <a:xfrm flipH="1" flipV="1">
              <a:off x="4831920" y="1933200"/>
              <a:ext cx="3120480" cy="216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</p:grpSp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699120" y="2248200"/>
            <a:ext cx="377892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1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4667760" y="2248200"/>
            <a:ext cx="377892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1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PlaceHolder 4"/>
          <p:cNvSpPr>
            <a:spLocks noGrp="1"/>
          </p:cNvSpPr>
          <p:nvPr>
            <p:ph type="ftr" idx="4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56" name="PlaceHolder 5"/>
          <p:cNvSpPr>
            <a:spLocks noGrp="1"/>
          </p:cNvSpPr>
          <p:nvPr>
            <p:ph type="sldNum" idx="5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99C3558B-7629-4A9F-8EB0-081DABCEEF01}" type="slidenum">
              <a: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57" name="PlaceHolder 6"/>
          <p:cNvSpPr>
            <a:spLocks noGrp="1"/>
          </p:cNvSpPr>
          <p:nvPr>
            <p:ph type="dt" idx="6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699120" y="2248200"/>
            <a:ext cx="377892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1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4667760" y="2248200"/>
            <a:ext cx="377892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2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4667760" y="4273560"/>
            <a:ext cx="377892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2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PlaceHolder 5"/>
          <p:cNvSpPr>
            <a:spLocks noGrp="1"/>
          </p:cNvSpPr>
          <p:nvPr>
            <p:ph type="ftr" idx="7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00" name="PlaceHolder 6"/>
          <p:cNvSpPr>
            <a:spLocks noGrp="1"/>
          </p:cNvSpPr>
          <p:nvPr>
            <p:ph type="sldNum" idx="8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ru-RU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81C9DE54-42E9-4181-A5B5-CFBD1BDB7545}" type="slidenum">
              <a:rPr b="0" lang="ru-RU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101" name="PlaceHolder 7"/>
          <p:cNvSpPr>
            <a:spLocks noGrp="1"/>
          </p:cNvSpPr>
          <p:nvPr>
            <p:ph type="dt" idx="9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39" name="Group 11"/>
          <p:cNvGrpSpPr/>
          <p:nvPr/>
        </p:nvGrpSpPr>
        <p:grpSpPr>
          <a:xfrm>
            <a:off x="1172520" y="1392120"/>
            <a:ext cx="6779520" cy="912600"/>
            <a:chOff x="1172520" y="1392120"/>
            <a:chExt cx="6779520" cy="912600"/>
          </a:xfrm>
        </p:grpSpPr>
        <p:sp>
          <p:nvSpPr>
            <p:cNvPr id="140" name="TextBox 12"/>
            <p:cNvSpPr/>
            <p:nvPr/>
          </p:nvSpPr>
          <p:spPr>
            <a:xfrm>
              <a:off x="4152240" y="1392120"/>
              <a:ext cx="86652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0" lang="en-US" sz="5400" spc="-1" strike="noStrike">
                  <a:solidFill>
                    <a:srgbClr val="f4f2dd"/>
                  </a:solidFill>
                  <a:latin typeface="Wingdings"/>
                  <a:ea typeface="DejaVu Sans"/>
                </a:rPr>
                <a:t></a:t>
              </a:r>
              <a:endParaRPr b="0" lang="uk-UA" sz="5400" spc="-1" strike="noStrike">
                <a:latin typeface="Arial"/>
              </a:endParaRPr>
            </a:p>
          </p:txBody>
        </p:sp>
        <p:cxnSp>
          <p:nvCxnSpPr>
            <p:cNvPr id="141" name="Straight Connector 13"/>
            <p:cNvCxnSpPr/>
            <p:nvPr/>
          </p:nvCxnSpPr>
          <p:spPr>
            <a:xfrm flipH="1" flipV="1">
              <a:off x="1172520" y="1936080"/>
              <a:ext cx="3120480" cy="252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  <p:cxnSp>
          <p:nvCxnSpPr>
            <p:cNvPr id="142" name="Straight Connector 14"/>
            <p:cNvCxnSpPr/>
            <p:nvPr/>
          </p:nvCxnSpPr>
          <p:spPr>
            <a:xfrm flipH="1" flipV="1">
              <a:off x="4831920" y="1933200"/>
              <a:ext cx="3120480" cy="216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</p:grpSp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 type="body"/>
          </p:nvPr>
        </p:nvSpPr>
        <p:spPr>
          <a:xfrm>
            <a:off x="699120" y="2248200"/>
            <a:ext cx="377892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2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5" name="PlaceHolder 3"/>
          <p:cNvSpPr>
            <a:spLocks noGrp="1"/>
          </p:cNvSpPr>
          <p:nvPr>
            <p:ph type="body"/>
          </p:nvPr>
        </p:nvSpPr>
        <p:spPr>
          <a:xfrm>
            <a:off x="4667760" y="2248200"/>
            <a:ext cx="377892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2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6" name="PlaceHolder 4"/>
          <p:cNvSpPr>
            <a:spLocks noGrp="1"/>
          </p:cNvSpPr>
          <p:nvPr>
            <p:ph type="body"/>
          </p:nvPr>
        </p:nvSpPr>
        <p:spPr>
          <a:xfrm>
            <a:off x="699120" y="4273560"/>
            <a:ext cx="774468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9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7" name="PlaceHolder 5"/>
          <p:cNvSpPr>
            <a:spLocks noGrp="1"/>
          </p:cNvSpPr>
          <p:nvPr>
            <p:ph type="ftr" idx="10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48" name="PlaceHolder 6"/>
          <p:cNvSpPr>
            <a:spLocks noGrp="1"/>
          </p:cNvSpPr>
          <p:nvPr>
            <p:ph type="sldNum" idx="11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5C70DF5A-8C26-4CB4-A619-9C2FCA7C4050}" type="slidenum">
              <a: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149" name="PlaceHolder 7"/>
          <p:cNvSpPr>
            <a:spLocks noGrp="1"/>
          </p:cNvSpPr>
          <p:nvPr>
            <p:ph type="dt" idx="12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87" name="Group 11"/>
          <p:cNvGrpSpPr/>
          <p:nvPr/>
        </p:nvGrpSpPr>
        <p:grpSpPr>
          <a:xfrm>
            <a:off x="1172520" y="1392120"/>
            <a:ext cx="6779520" cy="912600"/>
            <a:chOff x="1172520" y="1392120"/>
            <a:chExt cx="6779520" cy="912600"/>
          </a:xfrm>
        </p:grpSpPr>
        <p:sp>
          <p:nvSpPr>
            <p:cNvPr id="188" name="TextBox 12"/>
            <p:cNvSpPr/>
            <p:nvPr/>
          </p:nvSpPr>
          <p:spPr>
            <a:xfrm>
              <a:off x="4152240" y="1392120"/>
              <a:ext cx="86652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0" lang="en-US" sz="5400" spc="-1" strike="noStrike">
                  <a:solidFill>
                    <a:srgbClr val="f4f2dd"/>
                  </a:solidFill>
                  <a:latin typeface="Wingdings"/>
                  <a:ea typeface="DejaVu Sans"/>
                </a:rPr>
                <a:t></a:t>
              </a:r>
              <a:endParaRPr b="0" lang="uk-UA" sz="5400" spc="-1" strike="noStrike">
                <a:latin typeface="Arial"/>
              </a:endParaRPr>
            </a:p>
          </p:txBody>
        </p:sp>
        <p:cxnSp>
          <p:nvCxnSpPr>
            <p:cNvPr id="189" name="Straight Connector 13"/>
            <p:cNvCxnSpPr/>
            <p:nvPr/>
          </p:nvCxnSpPr>
          <p:spPr>
            <a:xfrm flipH="1" flipV="1">
              <a:off x="1172520" y="1936080"/>
              <a:ext cx="3120480" cy="252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  <p:cxnSp>
          <p:nvCxnSpPr>
            <p:cNvPr id="190" name="Straight Connector 14"/>
            <p:cNvCxnSpPr/>
            <p:nvPr/>
          </p:nvCxnSpPr>
          <p:spPr>
            <a:xfrm flipH="1" flipV="1">
              <a:off x="4831920" y="1933200"/>
              <a:ext cx="3120480" cy="216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</p:grpSp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2" name="PlaceHolder 2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3" name="PlaceHolder 3"/>
          <p:cNvSpPr>
            <a:spLocks noGrp="1"/>
          </p:cNvSpPr>
          <p:nvPr>
            <p:ph type="ftr" idx="13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94" name="PlaceHolder 4"/>
          <p:cNvSpPr>
            <a:spLocks noGrp="1"/>
          </p:cNvSpPr>
          <p:nvPr>
            <p:ph type="sldNum" idx="14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4A9EBC89-78E7-449C-9243-F98314F02B9B}" type="slidenum">
              <a: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195" name="PlaceHolder 5"/>
          <p:cNvSpPr>
            <a:spLocks noGrp="1"/>
          </p:cNvSpPr>
          <p:nvPr>
            <p:ph type="dt" idx="15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6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image" Target="../media/image7.jpeg"/><Relationship Id="rId3" Type="http://schemas.openxmlformats.org/officeDocument/2006/relationships/slideLayout" Target="../slideLayouts/slideLayout4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49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080" cy="3167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rmAutofit/>
          </a:bodyPr>
          <a:p>
            <a:pPr indent="0" algn="ctr">
              <a:lnSpc>
                <a:spcPct val="100000"/>
              </a:lnSpc>
              <a:buNone/>
            </a:pPr>
            <a:br>
              <a:rPr sz="5400"/>
            </a:br>
            <a:r>
              <a:rPr b="0" lang="uk-UA" sz="2200" spc="-1" strike="noStrike">
                <a:solidFill>
                  <a:srgbClr val="000000"/>
                </a:solidFill>
                <a:latin typeface="Book Antiqua"/>
                <a:ea typeface="DejaVu Sans"/>
              </a:rPr>
              <a:t>Херсонський державний університет</a:t>
            </a:r>
            <a:br>
              <a:rPr sz="2200"/>
            </a:br>
            <a:r>
              <a:rPr b="0" lang="uk-UA" sz="2200" spc="-1" strike="noStrike">
                <a:solidFill>
                  <a:srgbClr val="000000"/>
                </a:solidFill>
                <a:latin typeface="Book Antiqua"/>
                <a:ea typeface="DejaVu Sans"/>
              </a:rPr>
              <a:t>кафедра медицини</a:t>
            </a:r>
            <a:br>
              <a:rPr sz="5400"/>
            </a:br>
            <a:br>
              <a:rPr sz="5400"/>
            </a:br>
            <a:r>
              <a:rPr b="0" lang="ru-RU" sz="4400" spc="-1" strike="noStrike">
                <a:solidFill>
                  <a:srgbClr val="000000"/>
                </a:solidFill>
                <a:latin typeface="Book Antiqua"/>
                <a:ea typeface="DejaVu Sans"/>
              </a:rPr>
              <a:t>Доказова медицина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33" name="Рисунок 4" descr=""/>
          <p:cNvPicPr/>
          <p:nvPr/>
        </p:nvPicPr>
        <p:blipFill>
          <a:blip r:embed="rId1"/>
          <a:stretch/>
        </p:blipFill>
        <p:spPr>
          <a:xfrm>
            <a:off x="539640" y="4365000"/>
            <a:ext cx="2591640" cy="2015640"/>
          </a:xfrm>
          <a:prstGeom prst="rect">
            <a:avLst/>
          </a:prstGeom>
          <a:ln w="0">
            <a:noFill/>
          </a:ln>
        </p:spPr>
      </p:pic>
      <p:pic>
        <p:nvPicPr>
          <p:cNvPr id="234" name="Рисунок 1" descr=""/>
          <p:cNvPicPr/>
          <p:nvPr/>
        </p:nvPicPr>
        <p:blipFill>
          <a:blip r:embed="rId2"/>
          <a:stretch/>
        </p:blipFill>
        <p:spPr>
          <a:xfrm>
            <a:off x="5198400" y="4365000"/>
            <a:ext cx="3386160" cy="2015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2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mph" presetID="26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ru-RU" sz="5400" spc="-1" strike="noStrike">
                <a:solidFill>
                  <a:srgbClr val="ffffff"/>
                </a:solidFill>
                <a:latin typeface="Book Antiqua"/>
                <a:ea typeface="DejaVu Sans"/>
              </a:rPr>
              <a:t>мета:</a:t>
            </a:r>
            <a:endParaRPr b="0" lang="ru-RU" sz="5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6" name="PlaceHolder 2"/>
          <p:cNvSpPr>
            <a:spLocks noGrp="1"/>
          </p:cNvSpPr>
          <p:nvPr>
            <p:ph/>
          </p:nvPr>
        </p:nvSpPr>
        <p:spPr>
          <a:xfrm>
            <a:off x="699120" y="2150640"/>
            <a:ext cx="5328720" cy="4470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ffffff"/>
                </a:solidFill>
                <a:latin typeface="Book Antiqua"/>
                <a:ea typeface="DejaVu Sans"/>
              </a:rPr>
              <a:t> </a:t>
            </a:r>
            <a:r>
              <a:rPr b="0" lang="uk-UA" sz="28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Book Antiqua"/>
                <a:ea typeface="DejaVu Sans"/>
              </a:rPr>
              <a:t>формування у студентів наукових знань з доказової медицини, а також набуття практичних навичок та умінь, які необхідні у професійній медичній діяльності, котрими повинен оволодіти лікар. Навчальна дисципліна «Доказова медицина» випливає із цілей освітньо-професійної програми підготовки випускників медичного закладу вищої освіти.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7" name="PlaceHolder 3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38" name="Рисунок 3" descr=""/>
          <p:cNvPicPr/>
          <p:nvPr/>
        </p:nvPicPr>
        <p:blipFill>
          <a:blip r:embed="rId1"/>
          <a:stretch/>
        </p:blipFill>
        <p:spPr>
          <a:xfrm>
            <a:off x="353880" y="296640"/>
            <a:ext cx="3009600" cy="1590480"/>
          </a:xfrm>
          <a:prstGeom prst="rect">
            <a:avLst/>
          </a:prstGeom>
          <a:ln w="0">
            <a:noFill/>
          </a:ln>
        </p:spPr>
      </p:pic>
    </p:spTree>
  </p:cSld>
  <p:transition spd="slow">
    <p:push dir="u"/>
  </p:transition>
  <p:timing>
    <p:tnLst>
      <p:par>
        <p:cTn id="8" dur="indefinite" restart="never" nodeType="tmRoot">
          <p:childTnLst>
            <p:seq>
              <p:cTn id="9" dur="indefinite" nodeType="mainSeq">
                <p:childTnLst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nodeType="clickEffect" fill="hold" presetClass="entr" presetID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4" dur="1000"/>
                                        <p:tgtEl>
                                          <p:spTgt spid="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PlaceHolder 1"/>
          <p:cNvSpPr>
            <a:spLocks noGrp="1"/>
          </p:cNvSpPr>
          <p:nvPr>
            <p:ph/>
          </p:nvPr>
        </p:nvSpPr>
        <p:spPr>
          <a:xfrm>
            <a:off x="699120" y="221760"/>
            <a:ext cx="7936560" cy="3333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Book Antiqua"/>
                <a:ea typeface="DejaVu Sans"/>
              </a:rPr>
              <a:t>Доказова медицина покликана звільнити медичну науку і лікувальну практику від застарілих і неефективних методів діагностики та лікування з практичною перевіркою наукових гіпотез розвитку різних зазворювань.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Book Antiqua"/>
                <a:ea typeface="DejaVu Sans"/>
              </a:rPr>
              <a:t>Одним із постулатів доказової медицини є твердження про те, що до прийняття лікарських рішень слід підходити максимально обережно і критично.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40" name="Рисунок 3" descr=""/>
          <p:cNvPicPr/>
          <p:nvPr/>
        </p:nvPicPr>
        <p:blipFill>
          <a:blip r:embed="rId1"/>
          <a:stretch/>
        </p:blipFill>
        <p:spPr>
          <a:xfrm>
            <a:off x="2711880" y="3657600"/>
            <a:ext cx="4721400" cy="2624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PlaceHolder 1"/>
          <p:cNvSpPr>
            <a:spLocks noGrp="1"/>
          </p:cNvSpPr>
          <p:nvPr>
            <p:ph/>
          </p:nvPr>
        </p:nvSpPr>
        <p:spPr>
          <a:xfrm>
            <a:off x="699120" y="3422160"/>
            <a:ext cx="7744680" cy="2700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00"/>
                </a:solidFill>
                <a:latin typeface="Book Antiqua"/>
                <a:ea typeface="DejaVu Sans"/>
              </a:rPr>
              <a:t>Навчальна дисципліна «Доказова медицина» навчає студентів бути в курсі найбільш ефективних та безпечних методів діагностики і лікування, приймати рішення з урахуванням найкращих сучасних доказових даних, забезпечити найбільш ефективне і об’єктивне прийняття рішень у лікуванні хворого.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42" name="Рисунок 4" descr=""/>
          <p:cNvPicPr/>
          <p:nvPr/>
        </p:nvPicPr>
        <p:blipFill>
          <a:blip r:embed="rId1"/>
          <a:stretch/>
        </p:blipFill>
        <p:spPr>
          <a:xfrm>
            <a:off x="799200" y="360000"/>
            <a:ext cx="2980800" cy="1476000"/>
          </a:xfrm>
          <a:prstGeom prst="rect">
            <a:avLst/>
          </a:prstGeom>
          <a:ln w="0">
            <a:noFill/>
          </a:ln>
        </p:spPr>
      </p:pic>
      <p:pic>
        <p:nvPicPr>
          <p:cNvPr id="243" name="Рисунок 5" descr=""/>
          <p:cNvPicPr/>
          <p:nvPr/>
        </p:nvPicPr>
        <p:blipFill>
          <a:blip r:embed="rId2"/>
          <a:stretch/>
        </p:blipFill>
        <p:spPr>
          <a:xfrm>
            <a:off x="5258880" y="355680"/>
            <a:ext cx="3028680" cy="14346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PlaceHolder 1"/>
          <p:cNvSpPr>
            <a:spLocks noGrp="1"/>
          </p:cNvSpPr>
          <p:nvPr>
            <p:ph/>
          </p:nvPr>
        </p:nvSpPr>
        <p:spPr>
          <a:xfrm>
            <a:off x="819000" y="2518920"/>
            <a:ext cx="7821000" cy="2521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29000"/>
          </a:bodyPr>
          <a:p>
            <a:pPr marL="228600" indent="0" algn="r">
              <a:lnSpc>
                <a:spcPct val="100000"/>
              </a:lnSpc>
              <a:spcBef>
                <a:spcPts val="961"/>
              </a:spcBef>
              <a:buNone/>
              <a:tabLst>
                <a:tab algn="l" pos="0"/>
              </a:tabLst>
            </a:pPr>
            <a:endParaRPr b="0" lang="ru-RU" sz="4800" spc="-1" strike="noStrike">
              <a:solidFill>
                <a:srgbClr val="000000"/>
              </a:solidFill>
              <a:latin typeface="Arial"/>
            </a:endParaRPr>
          </a:p>
          <a:p>
            <a:pPr marL="228600" indent="0" algn="r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 algn="r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7400" spc="-1" strike="noStrike">
                <a:solidFill>
                  <a:srgbClr val="000000"/>
                </a:solidFill>
                <a:latin typeface="Book Antiqua"/>
                <a:ea typeface="DejaVu Sans"/>
              </a:rPr>
              <a:t>Навчальна дисципліна «Доказова медицина» формує засади для подальшого вивчення студентом клінічних дисциплін та вміння застосовувати клінічне мислення для подальшого навчання та у професійній діяльності</a:t>
            </a:r>
            <a:r>
              <a:rPr b="0" lang="ru-RU" sz="8000" spc="-1" strike="noStrike">
                <a:solidFill>
                  <a:srgbClr val="000000"/>
                </a:solidFill>
                <a:latin typeface="Arial"/>
                <a:ea typeface="DejaVu Sans"/>
              </a:rPr>
              <a:t>.</a:t>
            </a:r>
            <a:endParaRPr b="0" lang="ru-RU" sz="8000" spc="-1" strike="noStrike">
              <a:solidFill>
                <a:srgbClr val="000000"/>
              </a:solidFill>
              <a:latin typeface="Arial"/>
            </a:endParaRPr>
          </a:p>
          <a:p>
            <a:pPr marL="228600" indent="0" algn="r">
              <a:lnSpc>
                <a:spcPct val="100000"/>
              </a:lnSpc>
              <a:spcBef>
                <a:spcPts val="641"/>
              </a:spcBef>
              <a:buNone/>
              <a:tabLst>
                <a:tab algn="l" pos="0"/>
              </a:tabLst>
            </a:pPr>
            <a:endParaRPr b="0" lang="ru-RU" sz="8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45" name="Рисунок 1" descr=""/>
          <p:cNvPicPr/>
          <p:nvPr/>
        </p:nvPicPr>
        <p:blipFill>
          <a:blip r:embed="rId1"/>
          <a:stretch/>
        </p:blipFill>
        <p:spPr>
          <a:xfrm>
            <a:off x="5463000" y="223920"/>
            <a:ext cx="3057120" cy="1647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med" p14:dur="800"/>
    </mc:Choice>
    <mc:Fallback>
      <p:transition spd="med"/>
    </mc:Fallback>
  </mc:AlternateContent>
  <p:timing>
    <p:tnLst>
      <p:par>
        <p:cTn id="17" dur="indefinite" restart="never" nodeType="tmRoot">
          <p:childTnLst>
            <p:seq>
              <p:cTn id="18" dur="indefinite" nodeType="mainSeq">
                <p:childTnLst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3" dur="500"/>
                                        <p:tgtEl>
                                          <p:spTgt spid="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1345</TotalTime>
  <Application>LibreOffice/7.4.0.3$Windows_X86_64 LibreOffice_project/f85e47c08ddd19c015c0114a68350214f7066f5a</Application>
  <AppVersion>15.0000</AppVersion>
  <Words>169</Words>
  <Paragraphs>10</Paragraphs>
  <Company>DG Win&amp;Soft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2012-11-28T20:51:53Z</dcterms:created>
  <dc:creator>Ігор</dc:creator>
  <dc:description/>
  <dc:language>uk-UA</dc:language>
  <cp:lastModifiedBy/>
  <dcterms:modified xsi:type="dcterms:W3CDTF">2023-04-21T13:27:39Z</dcterms:modified>
  <cp:revision>32</cp:revision>
  <dc:subject/>
  <dc:title>РЕПРОДУКТИВНЕ ЗДОРОВ’Я МОЛОДІ.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